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31"/>
  </p:notesMasterIdLst>
  <p:handoutMasterIdLst>
    <p:handoutMasterId r:id="rId32"/>
  </p:handoutMasterIdLst>
  <p:sldIdLst>
    <p:sldId id="425" r:id="rId2"/>
    <p:sldId id="426" r:id="rId3"/>
    <p:sldId id="258" r:id="rId4"/>
    <p:sldId id="263" r:id="rId5"/>
    <p:sldId id="434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57" r:id="rId15"/>
    <p:sldId id="458" r:id="rId16"/>
    <p:sldId id="435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9" r:id="rId30"/>
  </p:sldIdLst>
  <p:sldSz cx="12192000" cy="6858000"/>
  <p:notesSz cx="7023100" cy="9309100"/>
  <p:custDataLst>
    <p:tags r:id="rId3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56A4"/>
    <a:srgbClr val="00AEEF"/>
    <a:srgbClr val="025B79"/>
    <a:srgbClr val="E6E6E6"/>
    <a:srgbClr val="1A4AA7"/>
    <a:srgbClr val="2E3192"/>
    <a:srgbClr val="045375"/>
    <a:srgbClr val="DBAC69"/>
    <a:srgbClr val="B78543"/>
    <a:srgbClr val="DCC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4"/>
  </p:normalViewPr>
  <p:slideViewPr>
    <p:cSldViewPr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43979" cy="46577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7531" y="0"/>
            <a:ext cx="3043979" cy="46577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1738"/>
            <a:ext cx="3043979" cy="46577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531" y="8841738"/>
            <a:ext cx="3043979" cy="46577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r">
              <a:defRPr sz="1200"/>
            </a:lvl1pPr>
          </a:lstStyle>
          <a:p>
            <a:fld id="{7756EA03-2E87-4956-9722-E3202078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523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43979" cy="46577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7531" y="0"/>
            <a:ext cx="3043979" cy="46577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77" tIns="45789" rIns="91577" bIns="457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946" y="4422459"/>
            <a:ext cx="5617208" cy="4188778"/>
          </a:xfrm>
          <a:prstGeom prst="rect">
            <a:avLst/>
          </a:prstGeom>
        </p:spPr>
        <p:txBody>
          <a:bodyPr vert="horz" lIns="91577" tIns="45789" rIns="91577" bIns="457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1738"/>
            <a:ext cx="3043979" cy="46577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7531" y="8841738"/>
            <a:ext cx="3043979" cy="46577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r">
              <a:defRPr sz="1200"/>
            </a:lvl1pPr>
          </a:lstStyle>
          <a:p>
            <a:fld id="{E64E6CAC-5EDA-4332-8FB6-C69239F8B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1308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892A7-81BB-4D23-8B56-C93C3B0A4B1D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61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A0053-0FCB-E38F-FAB3-96B8F492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974C0-EA02-49C3-10C7-890C288D9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352F7-2BBD-DF3E-CD60-5E1990344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E18D8-CB23-783B-0EA4-B6F472DB5D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847B0-9191-F1B6-4B02-02611A824EA9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35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D65C-CE47-715C-E987-A1A209A26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872D1-DDA1-921E-2F63-3E0A8025C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7D929-A39C-0AD0-5562-5A2446698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253DD-566B-657D-2D51-826A0B222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35125-99DE-D457-9D4B-449438E7F84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8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7BABB-1416-03F9-3857-AD13B3F15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2FD108-773E-1A4C-FD99-D9F0BAE6BB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9781DA-46C6-38CD-B024-9872626EF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58C9C-D55D-890F-61A7-18199E61C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325FB-0AB6-A5C1-BB0C-D73679B5EDA1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06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B0C7F-0103-946E-7A0F-839AFFD8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30F70-147B-0DF2-AD25-8DAB2793C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8C304A-3B45-9C6B-102E-04AEAD1B4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31440-D3BF-1FAA-FFF4-21DA66A7D2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AB370-D6C1-3051-6FFB-06EE7FCE477A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73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A1C64-F0AF-44EC-821C-2F3178B21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42EA4-80C5-7706-5726-CB46DAF0F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CD7704-01FA-9D0D-0D3C-02DD1E9B0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F5197-B951-5C0E-AF4F-D0EEACFD5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8BD4A-8FE1-6DB1-6F36-37E03793AE4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6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64377-6D38-57B1-4683-3DABAF56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C803E-6FFA-317D-2E1C-E4DCC1608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0B846-3451-0161-972C-5D4B98F57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B5364-0D48-239B-FB08-4990EEDA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84453-DD7E-A128-037D-B16A2353FC3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82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BFBA-015C-880C-67E5-F2CE19E4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D67FC-BD7C-5365-C6DF-FC0DDE734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0C9AB4-4489-DBCD-4E4B-5C7C3CAB6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8BFBF-0AFF-2232-4593-8F7787C741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D834D-A8E2-FBC7-AF15-DEBA71654471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9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7A60-F458-1A89-D1DA-076D2F66C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3F3257-0ECA-5EE4-F48B-B9479B49F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EF2CD-DD8C-A910-E97D-133FAAC3B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40DCF-2201-E40D-97AD-B4D537856E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1E527-0A43-0729-E1D5-F07D9E53A461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2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BFD17-515D-A7F1-82CF-3C5F1D6E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ACA9B5-9CC3-F0F6-7B5E-90ABAED6A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5FFE37-C8E5-BAE1-BC38-4B813ED26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E5ADF-5D69-3355-1EC1-15DA4CBC10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E69EC-93DD-AC88-EFDC-15913C3FD91E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6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6C900-CB9F-76A0-360B-9FE7E5328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6D0FA5-B7AE-D67D-8E6C-51EE7298E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7345D-2C0F-C947-FCBF-177060E3B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52F62-A688-3A6D-547B-361C57E84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9BF1-FD89-7513-58A5-F8B84EB4F6AB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1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B5FA4-9279-4E6E-B7C4-F92BD8D306C8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97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3F510-FEBB-48C6-6B85-31785BDB8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427920-F285-751D-4B92-1C1C9BE11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6A66FD-401C-DDE1-94DA-474B11FBD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C35D0-3C3F-9D45-6B0E-258A36686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763C6-DECB-087E-FC04-330A8BD39736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15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768BC-6782-60B1-1E2E-D59E6196B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4706D-277C-D463-B210-F688C16F9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97D9A-0211-96F2-9B35-35AFD87EC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B13CF-1213-0B95-4FBE-73867D37C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8A4DD-DDF6-DC20-76EE-EE465A6EA4A0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46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40A38-65BB-6E5F-C0A6-43726141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0B553-1CE0-7F87-EFD9-6195ECF73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8BD11-64E6-EE76-147E-8A9927E46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727FC-9E91-0D8E-B8F5-E7ECE2EFB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01BC-9A92-4710-CC77-7E0218BD5BA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01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CA298-FCCD-868B-C2AF-0E1326D3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E46DF-8848-2E04-4C54-B0CF973D3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561CD-E32A-4011-8ED9-4CB58101A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B549-C12E-2898-5A31-DF695E64E8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10433-F99F-8D10-FBD2-134B85DEF6BB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09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3D9E-B34B-0DE2-7F41-774904FAB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F345F2-1808-2387-4D46-E15637F1A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2B589-FC82-E3BB-CEA7-E02375879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A8C79-B957-D668-A0A8-A2652C5EC5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0F72-64F3-19CA-5822-EA72F49360E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84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3FB8-4270-F6F8-7A70-EDCD0BF1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04C37-25C8-3A14-2DC0-6CFA33E79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EA1670-0471-559A-90BA-30C19A627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280A-221F-92E2-F770-08BF5E1EF2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E5A22-C054-1859-BEA2-4DB88933EAB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6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95AAE-8C23-F924-1FF7-8933974F2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60A4B2-F407-D6BC-3933-56EF71B30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1EC4F-2EBF-93D1-DF8D-941E2C7DB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37AC-8138-D3B2-6D77-CD60C9653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79611-9091-7A8D-1907-F1DA0665EB4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65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68361-2CD8-5E0A-E58B-DF9094E6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09BD7-9543-7C80-D212-812104AEB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F1BC2-7AF4-6F69-EA25-312E5FF5E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88DA6-82CC-D20F-65A8-192E3AFEC3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33D6E-D401-ECB4-F936-6AC9F65643BB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8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9DC2D-DB1D-A029-D5B4-AA3FFA1AE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0BC2FF-EA89-9CC2-B889-FB8C7AEF6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D0EE8-741F-ADAE-6867-DACF330AA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5C28E-DCC0-D92B-5ED5-1EB4F7A9F3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8E777-36A6-2169-810C-03BCDD0E0D4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9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CC530-89F1-33A6-E8A6-3D8D77425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7C284-D3CF-1318-0CD2-0ADD098ED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4B0A8A-80E9-97BC-3DD9-A2000E2D6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8D673-B013-7AC2-A604-0C5DD9501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A0D44-AA4E-6D9B-56D8-C69872C2750A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4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1B95D-CAE8-E05B-9B22-536D59DED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C42E67-72F8-1397-F9E9-3A52D3B38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3F2B7-3828-F671-2B2C-7EF24DB25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441FB-21D7-EFBF-E725-B396B973D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4F1E9-5C81-7FA9-EB43-04020AF9C2DA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78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F44C4-EF8F-0C73-EBBF-D99EFEE3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8F637-1952-C3A8-43A1-8388BB3EA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AD5FE-C3E3-3EDA-CD83-8D508C463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F0D3D-77D1-96EB-0960-E25B06A5F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9B937-2775-B673-0074-8D77FB4A87DA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7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5619C-5BE4-F982-0027-93651DD3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4324B-9A9B-9C01-3CCB-16531DC9D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54C28-362B-3E96-795C-EC3682117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3BA1B-4D55-AC03-01F1-A01D9190A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E6CAC-5EDA-4332-8FB6-C69239F8B667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2BA02-50A9-FD3A-DEB7-867C06D1FF5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6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lnSpc>
                <a:spcPct val="140000"/>
              </a:lnSpc>
              <a:spcBef>
                <a:spcPts val="500"/>
              </a:spcBef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8718"/>
            <a:ext cx="9144000" cy="929081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F5951F-A585-48FF-B21D-52BC31F70872}"/>
              </a:ext>
            </a:extLst>
          </p:cNvPr>
          <p:cNvSpPr/>
          <p:nvPr userDrawn="1"/>
        </p:nvSpPr>
        <p:spPr>
          <a:xfrm>
            <a:off x="0" y="1"/>
            <a:ext cx="12214988" cy="960038"/>
          </a:xfrm>
          <a:prstGeom prst="rect">
            <a:avLst/>
          </a:prstGeom>
          <a:solidFill>
            <a:srgbClr val="3256A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A6871-C27F-48E5-8AA5-194553EE0015}"/>
              </a:ext>
            </a:extLst>
          </p:cNvPr>
          <p:cNvSpPr txBox="1"/>
          <p:nvPr userDrawn="1"/>
        </p:nvSpPr>
        <p:spPr>
          <a:xfrm>
            <a:off x="1631504" y="65244"/>
            <a:ext cx="8784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TRƯỜNG ĐẠI HỌC KINH TẾ</a:t>
            </a:r>
            <a:r>
              <a:rPr lang="en-US" sz="2200" b="1" baseline="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- KỸ THUẬT CÔNG NGHIỆP</a:t>
            </a: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816" r="97823">
                        <a14:foregroundMark x1="35238" y1="9558" x2="92381" y2="62246"/>
                        <a14:foregroundMark x1="91701" y1="6093" x2="22313" y2="86380"/>
                        <a14:foregroundMark x1="30068" y1="6691" x2="34558" y2="67384"/>
                        <a14:foregroundMark x1="34558" y1="5854" x2="75918" y2="8124"/>
                        <a14:foregroundMark x1="52925" y1="12306" x2="84626" y2="5018"/>
                        <a14:foregroundMark x1="68435" y1="19713" x2="85986" y2="48387"/>
                        <a14:foregroundMark x1="71020" y1="16846" x2="84354" y2="37634"/>
                        <a14:foregroundMark x1="91429" y1="6332" x2="90476" y2="69654"/>
                        <a14:foregroundMark x1="86531" y1="15771" x2="78231" y2="42413"/>
                        <a14:foregroundMark x1="45170" y1="29391" x2="50748" y2="79809"/>
                        <a14:foregroundMark x1="75646" y1="38471" x2="40408" y2="76703"/>
                        <a14:foregroundMark x1="37823" y1="90681" x2="74286" y2="81840"/>
                        <a14:foregroundMark x1="83673" y1="57706" x2="79184" y2="83035"/>
                        <a14:foregroundMark x1="48844" y1="95221" x2="77143" y2="84707"/>
                        <a14:foregroundMark x1="18776" y1="31900" x2="12653" y2="68817"/>
                        <a14:foregroundMark x1="23537" y1="25687" x2="6395" y2="46953"/>
                        <a14:foregroundMark x1="7075" y1="53524" x2="18095" y2="81601"/>
                        <a14:foregroundMark x1="6122" y1="51254" x2="7755" y2="68817"/>
                        <a14:foregroundMark x1="22585" y1="87216" x2="38503" y2="903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" y="0"/>
            <a:ext cx="838200" cy="954521"/>
          </a:xfrm>
          <a:prstGeom prst="rect">
            <a:avLst/>
          </a:prstGeom>
        </p:spPr>
      </p:pic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32022" y="6553200"/>
            <a:ext cx="2743200" cy="2957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7ACD57-2BBE-45FC-B065-2411E86622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3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529" y="1825625"/>
            <a:ext cx="5386431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2173" y="1825625"/>
            <a:ext cx="538643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7ACD57-2BBE-45FC-B065-2411E86622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8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7ACD57-2BBE-45FC-B065-2411E86622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9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 algn="just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7ACD57-2BBE-45FC-B065-2411E86622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17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7ACD57-2BBE-45FC-B065-2411E86622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10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27" y="629276"/>
            <a:ext cx="11356116" cy="924886"/>
          </a:xfrm>
        </p:spPr>
        <p:txBody>
          <a:bodyPr anchor="ctr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281643" y="2049462"/>
            <a:ext cx="4350581" cy="38115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6227" y="2049462"/>
            <a:ext cx="6241410" cy="381158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7ACD57-2BBE-45FC-B065-2411E86622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4835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626" y="708914"/>
            <a:ext cx="11406748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626" y="1644241"/>
            <a:ext cx="11406748" cy="4187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32022" y="6530522"/>
            <a:ext cx="2743200" cy="3184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7ACD57-2BBE-45FC-B065-2411E86622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7FD602-296B-411E-9ED8-8935DFBCD82B}"/>
              </a:ext>
            </a:extLst>
          </p:cNvPr>
          <p:cNvSpPr/>
          <p:nvPr userDrawn="1"/>
        </p:nvSpPr>
        <p:spPr>
          <a:xfrm>
            <a:off x="0" y="6597384"/>
            <a:ext cx="12192000" cy="288000"/>
          </a:xfrm>
          <a:prstGeom prst="rect">
            <a:avLst/>
          </a:prstGeom>
          <a:solidFill>
            <a:srgbClr val="025B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88F83-9762-4A75-BB32-90A68AB5688E}"/>
              </a:ext>
            </a:extLst>
          </p:cNvPr>
          <p:cNvSpPr/>
          <p:nvPr userDrawn="1"/>
        </p:nvSpPr>
        <p:spPr>
          <a:xfrm>
            <a:off x="-12254" y="6525344"/>
            <a:ext cx="12216507" cy="43200"/>
          </a:xfrm>
          <a:prstGeom prst="rect">
            <a:avLst/>
          </a:prstGeom>
          <a:solidFill>
            <a:srgbClr val="325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816" r="97823">
                        <a14:foregroundMark x1="35238" y1="9558" x2="92381" y2="62246"/>
                        <a14:foregroundMark x1="91701" y1="6093" x2="22313" y2="86380"/>
                        <a14:foregroundMark x1="30068" y1="6691" x2="34558" y2="67384"/>
                        <a14:foregroundMark x1="34558" y1="5854" x2="75918" y2="8124"/>
                        <a14:foregroundMark x1="52925" y1="12306" x2="84626" y2="5018"/>
                        <a14:foregroundMark x1="68435" y1="19713" x2="85986" y2="48387"/>
                        <a14:foregroundMark x1="71020" y1="16846" x2="84354" y2="37634"/>
                        <a14:foregroundMark x1="91429" y1="6332" x2="90476" y2="69654"/>
                        <a14:foregroundMark x1="86531" y1="15771" x2="78231" y2="42413"/>
                        <a14:foregroundMark x1="45170" y1="29391" x2="50748" y2="79809"/>
                        <a14:foregroundMark x1="75646" y1="38471" x2="40408" y2="76703"/>
                        <a14:foregroundMark x1="37823" y1="90681" x2="74286" y2="81840"/>
                        <a14:foregroundMark x1="83673" y1="57706" x2="79184" y2="83035"/>
                        <a14:foregroundMark x1="48844" y1="95221" x2="77143" y2="84707"/>
                        <a14:foregroundMark x1="18776" y1="31900" x2="12653" y2="68817"/>
                        <a14:foregroundMark x1="23537" y1="25687" x2="6395" y2="46953"/>
                        <a14:foregroundMark x1="7075" y1="53524" x2="18095" y2="81601"/>
                        <a14:foregroundMark x1="6122" y1="51254" x2="7755" y2="68817"/>
                        <a14:foregroundMark x1="22585" y1="87216" x2="38503" y2="903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1174" y="231653"/>
            <a:ext cx="838200" cy="9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8" r:id="rId6"/>
  </p:sldLayoutIdLst>
  <p:hf hdr="0" ftr="0" dt="0"/>
  <p:txStyles>
    <p:titleStyle>
      <a:lvl1pPr algn="just" defTabSz="914400" rtl="0" eaLnBrk="1" latinLnBrk="0" hangingPunct="1">
        <a:lnSpc>
          <a:spcPct val="120000"/>
        </a:lnSpc>
        <a:spcBef>
          <a:spcPts val="500"/>
        </a:spcBef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68288" indent="-268288" algn="just" defTabSz="914400" rtl="0" eaLnBrk="1" latinLnBrk="0" hangingPunct="1">
        <a:lnSpc>
          <a:spcPct val="120000"/>
        </a:lnSpc>
        <a:spcBef>
          <a:spcPts val="500"/>
        </a:spcBef>
        <a:buClr>
          <a:srgbClr val="0071BC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44513" indent="-276225" algn="just" defTabSz="914400" rtl="0" eaLnBrk="1" latinLnBrk="0" hangingPunct="1">
        <a:lnSpc>
          <a:spcPct val="120000"/>
        </a:lnSpc>
        <a:spcBef>
          <a:spcPts val="500"/>
        </a:spcBef>
        <a:buClr>
          <a:srgbClr val="0071BC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14388" indent="-269875" algn="just" defTabSz="914400" rtl="0" eaLnBrk="1" latinLnBrk="0" hangingPunct="1">
        <a:lnSpc>
          <a:spcPct val="120000"/>
        </a:lnSpc>
        <a:spcBef>
          <a:spcPts val="500"/>
        </a:spcBef>
        <a:buClr>
          <a:srgbClr val="0071BC"/>
        </a:buClr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 CÁO THỰC HÀNH CÔNG NGHỆ LẬP TRÌNH ĐA NỀN TẢNG CHO ỨNG DỤNG DI ĐỘNG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 TÀI: QUẢN LÝ QUÁN ĂN VIỆT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776060"/>
            <a:ext cx="10058400" cy="266009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Th.S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Trần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Huệ</a:t>
            </a: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Sinh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Nguyễn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 Chi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Lê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Linh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Nguyễn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530975"/>
            <a:ext cx="2743200" cy="317500"/>
          </a:xfrm>
        </p:spPr>
        <p:txBody>
          <a:bodyPr/>
          <a:lstStyle/>
          <a:p>
            <a:fld id="{007ACD57-2BBE-45FC-B065-2411E86622F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96424" y="476672"/>
            <a:ext cx="3799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KHOA CÔNG NGHỆ THÔNG TIN</a:t>
            </a:r>
            <a:endParaRPr lang="vi-V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31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47BE-3FAE-46FE-6844-7AD37525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4587-0154-0C6C-5109-A1BD0143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564286"/>
            <a:ext cx="10668000" cy="798802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PHÂN TÍCH THIẾT KẾT HỆ THỐNG VÀ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B1359D-1914-4546-D480-75CCBC8F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1132433"/>
            <a:ext cx="11406748" cy="4887368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Món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B7F5E-00E2-57F9-D853-96A9BDA103B7}"/>
              </a:ext>
            </a:extLst>
          </p:cNvPr>
          <p:cNvSpPr txBox="1">
            <a:spLocks/>
          </p:cNvSpPr>
          <p:nvPr/>
        </p:nvSpPr>
        <p:spPr>
          <a:xfrm>
            <a:off x="2971800" y="5789146"/>
            <a:ext cx="6248400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kern="10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2.5.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668" y="1696319"/>
            <a:ext cx="6294665" cy="40951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42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7F781-D0B4-ED3C-E8D1-57723264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54CB-2986-558B-063C-04A2CBD0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533399"/>
            <a:ext cx="10656374" cy="599033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PHÂN TÍCH THIẾT KẾT HỆ THỐNG VÀ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6CDB86-89E6-C284-8E54-222BC816E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1127815"/>
            <a:ext cx="11406748" cy="4887368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2.2. Biểu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8DC9E2-B170-8141-E06A-50B56364D125}"/>
              </a:ext>
            </a:extLst>
          </p:cNvPr>
          <p:cNvSpPr txBox="1">
            <a:spLocks/>
          </p:cNvSpPr>
          <p:nvPr/>
        </p:nvSpPr>
        <p:spPr>
          <a:xfrm>
            <a:off x="2971800" y="5702428"/>
            <a:ext cx="6248400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1800" kern="1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sz="18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Hình 2.6.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DF620-9175-1F51-8F54-695984CC2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191" y="1752600"/>
            <a:ext cx="5647619" cy="4262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122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6368D-5E68-0281-CADD-A556EB086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615-9580-BAEF-1685-0310C3BB3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564286"/>
            <a:ext cx="10744200" cy="620166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PHÂN TÍCH THIẾT KẾT HỆ THỐNG VÀ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53AC1-6F85-B734-E3FF-79B497182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1132433"/>
            <a:ext cx="11406748" cy="4887368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2.2. Biểu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BAFF51-6387-4237-F7BB-65B109116CC6}"/>
              </a:ext>
            </a:extLst>
          </p:cNvPr>
          <p:cNvSpPr txBox="1">
            <a:spLocks/>
          </p:cNvSpPr>
          <p:nvPr/>
        </p:nvSpPr>
        <p:spPr>
          <a:xfrm>
            <a:off x="2971800" y="5789146"/>
            <a:ext cx="6248400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1800" kern="1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sz="18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Hình 2.7.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49FCD-DF5A-BC48-58EB-A50DCEE5A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619" y="1752599"/>
            <a:ext cx="5504762" cy="4435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193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6557A-292C-6E5C-6719-8701A1DF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4B23-F284-F59F-F00F-BDE807F8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506971"/>
            <a:ext cx="10744200" cy="599033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PHÂN TÍCH THIẾT KẾT HỆ THỐNG VÀ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1C03CD-B84C-96C7-A026-DF003EC0D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985316"/>
            <a:ext cx="11406748" cy="4887368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2.2. Biểu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món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818BC1-2AA6-4474-8C47-BAEC2033191A}"/>
              </a:ext>
            </a:extLst>
          </p:cNvPr>
          <p:cNvSpPr txBox="1">
            <a:spLocks/>
          </p:cNvSpPr>
          <p:nvPr/>
        </p:nvSpPr>
        <p:spPr>
          <a:xfrm>
            <a:off x="2971800" y="5758257"/>
            <a:ext cx="6248400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1800" kern="1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sz="18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Hình 2.8.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22B90-BB88-1ADB-794A-5427D829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429" y="1784118"/>
            <a:ext cx="5657143" cy="42724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643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DA55E-B706-FA11-CD20-59010567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0945-1A9D-0064-0AFE-01FD723AD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500584"/>
            <a:ext cx="10744200" cy="675232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PHÂN TÍCH THIẾT KẾT HỆ THỐNG VÀ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A5BFD-46CD-24EB-FEEA-69A9CE4C2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985316"/>
            <a:ext cx="11406748" cy="4887368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2.2. Biểu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2642E-7F1B-9F9A-99CE-86742077BE06}"/>
              </a:ext>
            </a:extLst>
          </p:cNvPr>
          <p:cNvSpPr txBox="1">
            <a:spLocks/>
          </p:cNvSpPr>
          <p:nvPr/>
        </p:nvSpPr>
        <p:spPr>
          <a:xfrm>
            <a:off x="2971800" y="5758257"/>
            <a:ext cx="6248400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1800" kern="1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sz="18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Hình 2.9.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80" y="1770045"/>
            <a:ext cx="5768840" cy="4249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18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7D271-C396-10F8-E45C-6A5B1416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99AE-669B-D51E-26B3-D54B56D5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457199"/>
            <a:ext cx="10580174" cy="620149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PHÂN TÍCH THIẾT KẾT HỆ THỐNG VÀ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93A0ED-7D31-9D92-4554-3657B58D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985316"/>
            <a:ext cx="11406748" cy="4887368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 Biểu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gọi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món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895BD8-9EFB-E485-A31F-2311EA9537AC}"/>
              </a:ext>
            </a:extLst>
          </p:cNvPr>
          <p:cNvSpPr txBox="1">
            <a:spLocks/>
          </p:cNvSpPr>
          <p:nvPr/>
        </p:nvSpPr>
        <p:spPr>
          <a:xfrm>
            <a:off x="2971800" y="5780651"/>
            <a:ext cx="6248400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1800" kern="1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en-US" sz="18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Hình 2.10. Biểu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gọi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AFEAB-6E1C-6D07-3EB3-AD52DBF61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143" y="1784118"/>
            <a:ext cx="6485714" cy="43959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003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FB448-0C78-0269-B700-A9A429FF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3594-7C8C-1016-0178-11C9AB41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467122"/>
            <a:ext cx="10580174" cy="798802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PHÂN TÍCH THIẾT KẾT HỆ THỐNG VÀ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B10E40-4B60-267C-D68C-A12926210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1374126"/>
            <a:ext cx="11406748" cy="4375559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DF956-B493-A9AC-473B-C5AC793F2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1902558"/>
            <a:ext cx="6781800" cy="37296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DEA197-A664-ADD6-DC8C-0BDC4E7BBE2D}"/>
              </a:ext>
            </a:extLst>
          </p:cNvPr>
          <p:cNvSpPr txBox="1">
            <a:spLocks/>
          </p:cNvSpPr>
          <p:nvPr/>
        </p:nvSpPr>
        <p:spPr>
          <a:xfrm>
            <a:off x="2971800" y="5749685"/>
            <a:ext cx="6248400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kern="10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2.11.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Class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998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A7721-3579-70BA-E281-7A25BA81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2324-5F2E-AD53-981A-9E95EFA1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708914"/>
            <a:ext cx="10656374" cy="798802"/>
          </a:xfrm>
        </p:spPr>
        <p:txBody>
          <a:bodyPr>
            <a:normAutofit/>
          </a:bodyPr>
          <a:lstStyle/>
          <a:p>
            <a:pPr algn="l"/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PHÂN TÍCH THIẾT KẾT HỆ THỐNG VÀ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9EB1-7820-31F4-AEB2-AEAB92328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1507715"/>
            <a:ext cx="11406748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3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2.4. Sơ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19E01-6866-C3E3-12DD-A6CAB8B8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905000"/>
            <a:ext cx="67056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1E00F-7618-39B0-DFDB-8F7374A9AF73}"/>
              </a:ext>
            </a:extLst>
          </p:cNvPr>
          <p:cNvSpPr txBox="1"/>
          <p:nvPr/>
        </p:nvSpPr>
        <p:spPr>
          <a:xfrm>
            <a:off x="3043084" y="551835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800" b="1" i="1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b="1" i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1800" b="1" i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 </a:t>
            </a:r>
            <a:r>
              <a:rPr lang="en-US" b="1" i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800" b="1" i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.12.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endParaRPr lang="en-US" sz="1800" b="1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0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4F41E-45B3-7651-478C-A3745609E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C90F-89B6-EC7A-199D-7933DADD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708914"/>
            <a:ext cx="10580174" cy="798802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 </a:t>
            </a:r>
            <a:r>
              <a:rPr lang="en-US" sz="2400" b="1" kern="10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Ⅲ. </a:t>
            </a:r>
            <a:r>
              <a:rPr lang="en-US" sz="24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THIẾT KẾ GIAO </a:t>
            </a:r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DIỆN </a:t>
            </a:r>
            <a:r>
              <a:rPr lang="en-US" sz="24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VÀ CÀI ĐẶT KIỂM THỬ CHƯƠNG TRÌNH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662D-9DDB-3C32-4DE8-255E86CF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07715"/>
            <a:ext cx="2971800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3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3.1. Màn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chào</a:t>
            </a:r>
            <a:r>
              <a:rPr lang="en-US" sz="23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</a:t>
            </a:r>
            <a:r>
              <a:rPr lang="vi-V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Đảng </a:t>
            </a:r>
            <a:r>
              <a:rPr lang="vi-VN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CViệtaính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F0F4B3-6331-BD40-119C-5C1D19B3B1CF}"/>
              </a:ext>
            </a:extLst>
          </p:cNvPr>
          <p:cNvSpPr txBox="1">
            <a:spLocks/>
          </p:cNvSpPr>
          <p:nvPr/>
        </p:nvSpPr>
        <p:spPr>
          <a:xfrm>
            <a:off x="4030345" y="1519746"/>
            <a:ext cx="3180071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3.2. Màn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300" b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7E0289-5486-19C4-C82E-D9C7AD253243}"/>
              </a:ext>
            </a:extLst>
          </p:cNvPr>
          <p:cNvSpPr txBox="1">
            <a:spLocks/>
          </p:cNvSpPr>
          <p:nvPr/>
        </p:nvSpPr>
        <p:spPr>
          <a:xfrm>
            <a:off x="7735561" y="1507715"/>
            <a:ext cx="3180071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3.3. Màn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err="1"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2300" b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619" y="2328383"/>
            <a:ext cx="1643562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932" y="2328383"/>
            <a:ext cx="1643562" cy="3657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815" y="2328383"/>
            <a:ext cx="1643562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967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5136F-4BA4-5A86-D42F-72368D200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4BA5-B624-8E95-3BDE-DB7613F6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Ⅲ. THIẾT KẾ GIAO DIỆN VÀ CÀI ĐẶT KIỂM THỬ CHƯƠNG TRÌNH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9706-4EE4-2A15-CA45-7E35B8C2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9" y="1491430"/>
            <a:ext cx="3229891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3.3</a:t>
            </a:r>
            <a:r>
              <a:rPr lang="en-US" sz="23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Màn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3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vi-VN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 tất yếu và vai trò lãnh đạo của Đảng Cộng sản Việt Nam</a:t>
            </a:r>
            <a:endParaRPr lang="en-US" b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AAEF5B-C4CE-6A32-BE03-2D8BC3C5AF73}"/>
              </a:ext>
            </a:extLst>
          </p:cNvPr>
          <p:cNvSpPr txBox="1">
            <a:spLocks/>
          </p:cNvSpPr>
          <p:nvPr/>
        </p:nvSpPr>
        <p:spPr>
          <a:xfrm>
            <a:off x="4094471" y="1491430"/>
            <a:ext cx="3352801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3.4. Màn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300" b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4B8ED9-EDB7-F7E2-5BF6-1A4DDDCF8AFA}"/>
              </a:ext>
            </a:extLst>
          </p:cNvPr>
          <p:cNvSpPr txBox="1">
            <a:spLocks/>
          </p:cNvSpPr>
          <p:nvPr/>
        </p:nvSpPr>
        <p:spPr>
          <a:xfrm>
            <a:off x="8051988" y="1499573"/>
            <a:ext cx="3180071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3.5.Màn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err="1"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2300" b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63" y="2389830"/>
            <a:ext cx="1643562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090" y="2389829"/>
            <a:ext cx="1643562" cy="3657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0242" y="2389829"/>
            <a:ext cx="1643562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71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626" y="381000"/>
            <a:ext cx="11406748" cy="7988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TƯỞNG VÀ MỤC TIÊU CỦA ĐỒ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ÁN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7"/>
          <p:cNvSpPr txBox="1">
            <a:spLocks noChangeArrowheads="1"/>
          </p:cNvSpPr>
          <p:nvPr/>
        </p:nvSpPr>
        <p:spPr bwMode="auto">
          <a:xfrm>
            <a:off x="3097710" y="4394549"/>
            <a:ext cx="6201540" cy="38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ts val="2500"/>
              </a:lnSpc>
              <a:spcBef>
                <a:spcPts val="500"/>
              </a:spcBef>
            </a:pPr>
            <a:endParaRPr lang="en-US" dirty="0"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1B85C5-5B78-E599-D583-559D098D807F}"/>
              </a:ext>
            </a:extLst>
          </p:cNvPr>
          <p:cNvSpPr txBox="1">
            <a:spLocks/>
          </p:cNvSpPr>
          <p:nvPr/>
        </p:nvSpPr>
        <p:spPr>
          <a:xfrm>
            <a:off x="463013" y="990600"/>
            <a:ext cx="11265974" cy="54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kern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đưa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tưởng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Việt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hỗ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trợ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fontAlgn="auto">
              <a:spcAft>
                <a:spcPts val="0"/>
              </a:spcAft>
            </a:pPr>
            <a:r>
              <a:rPr 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2.Mục </a:t>
            </a:r>
            <a:r>
              <a:rPr lang="en-US" sz="18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Củng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endParaRPr lang="en-US" sz="18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Rèn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chình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Rèn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bày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endParaRPr lang="en-US" sz="18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3.Phân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b="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b="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b="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b="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b="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b="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b="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Hoàng </a:t>
            </a:r>
            <a:r>
              <a:rPr lang="en-US" sz="1800" b="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1800" b="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Linh , Lê </a:t>
            </a:r>
            <a:r>
              <a:rPr lang="en-US" sz="1800" b="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Thuỳ</a:t>
            </a:r>
            <a:r>
              <a:rPr lang="en-US" sz="1800" b="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Hiên</a:t>
            </a:r>
            <a:endParaRPr lang="en-US" sz="1800" b="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b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Lê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Thùy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Hiên</a:t>
            </a:r>
            <a:r>
              <a:rPr lang="en-US" sz="1800" b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Nguyễn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Quốc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Việt</a:t>
            </a:r>
            <a:endParaRPr lang="en-US" sz="1800" b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code </a:t>
            </a: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800" b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Lê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Thùy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Hiên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Hoàng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Mạnh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Linh, Nguyễn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Quốc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Việt</a:t>
            </a:r>
            <a:endParaRPr lang="en-US" sz="1800" b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Viết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cáo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: 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Lê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Thùy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Hiên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Hoàng </a:t>
            </a:r>
            <a:r>
              <a:rPr lang="en-US" sz="1800" b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Mạnh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Linh, </a:t>
            </a:r>
            <a:r>
              <a:rPr lang="en-US" sz="1800" b="0">
                <a:latin typeface="Times New Roman" panose="02020603050405020304" pitchFamily="18" charset="0"/>
                <a:ea typeface="Calibri" panose="020F0502020204030204" pitchFamily="34" charset="0"/>
              </a:rPr>
              <a:t>Nguyễn Thị Kim Chi</a:t>
            </a:r>
            <a:endParaRPr lang="en-US" sz="1800" b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bài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thuyết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: Nguyễn </a:t>
            </a:r>
            <a:r>
              <a:rPr lang="en-US" sz="1800" b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sz="1800" b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0">
                <a:latin typeface="Times New Roman" panose="02020603050405020304" pitchFamily="18" charset="0"/>
                <a:ea typeface="Calibri" panose="020F0502020204030204" pitchFamily="34" charset="0"/>
              </a:rPr>
              <a:t>Kim </a:t>
            </a:r>
            <a:r>
              <a:rPr lang="en-US" sz="1800" b="0" smtClean="0">
                <a:latin typeface="Times New Roman" panose="02020603050405020304" pitchFamily="18" charset="0"/>
                <a:ea typeface="Calibri" panose="020F0502020204030204" pitchFamily="34" charset="0"/>
              </a:rPr>
              <a:t>Chi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b="0">
                <a:latin typeface="Times New Roman" panose="02020603050405020304" pitchFamily="18" charset="0"/>
                <a:ea typeface="Calibri" panose="020F0502020204030204" pitchFamily="34" charset="0"/>
              </a:rPr>
              <a:t>Kiểm thử chương trình: Hoàng Mạnh Linh, Nguyễn Thị Kim Chi</a:t>
            </a:r>
            <a:endParaRPr lang="en-US" sz="1800" b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90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F96EA-286F-A39B-E27F-5C5F250C8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E148-3E5F-D7CF-28A1-29170C16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Ⅲ. THIẾT KẾ GIAO DIỆN VÀ CÀI ĐẶT KIỂM THỬ CHƯƠNG TRÌNH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2430-6F0D-EACE-9A2E-404358D4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6" y="1507715"/>
            <a:ext cx="3775523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3.6. Màn hình NavigationView</a:t>
            </a:r>
            <a:r>
              <a:rPr lang="vi-VN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 vai trò lãnh đạo của Đảng Cộng sản Việt Nam</a:t>
            </a:r>
            <a:endParaRPr lang="en-US" b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FE10F1-9782-31A7-4FDD-EFCB84A79ADA}"/>
              </a:ext>
            </a:extLst>
          </p:cNvPr>
          <p:cNvSpPr txBox="1">
            <a:spLocks/>
          </p:cNvSpPr>
          <p:nvPr/>
        </p:nvSpPr>
        <p:spPr>
          <a:xfrm>
            <a:off x="4467397" y="1507715"/>
            <a:ext cx="3358173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3.7. Màn hình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3AE0C3-77CB-9485-5D60-EF66CE5458CD}"/>
              </a:ext>
            </a:extLst>
          </p:cNvPr>
          <p:cNvSpPr txBox="1">
            <a:spLocks/>
          </p:cNvSpPr>
          <p:nvPr/>
        </p:nvSpPr>
        <p:spPr>
          <a:xfrm>
            <a:off x="8183540" y="1507715"/>
            <a:ext cx="3180071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3.8. Màn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771" y="2266064"/>
            <a:ext cx="1643562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521" y="2265747"/>
            <a:ext cx="1646063" cy="36579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2265746"/>
            <a:ext cx="1646063" cy="3657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144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ACBD8-A986-982A-E272-483EFAD45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F08B-4B5E-ABCB-E53F-FBCED2E6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Ⅲ. THIẾT KẾ GIAO DIỆN VÀ CÀI ĐẶT KIỂM THỬ CHƯƠNG TRÌNH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9E74-D4C1-916E-326F-110BFD468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56" y="1583916"/>
            <a:ext cx="3934144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3.9</a:t>
            </a:r>
            <a:r>
              <a:rPr lang="en-US" sz="23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Màn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3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bàn ăn</a:t>
            </a:r>
            <a:r>
              <a:rPr lang="vi-VN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ính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62F784-9486-D19A-1F08-522E914171D0}"/>
              </a:ext>
            </a:extLst>
          </p:cNvPr>
          <p:cNvSpPr txBox="1">
            <a:spLocks/>
          </p:cNvSpPr>
          <p:nvPr/>
        </p:nvSpPr>
        <p:spPr>
          <a:xfrm>
            <a:off x="4325138" y="1583916"/>
            <a:ext cx="3541724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3.10. Màn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CCCF31-3206-0BE8-4AE5-E57267C01E8F}"/>
              </a:ext>
            </a:extLst>
          </p:cNvPr>
          <p:cNvSpPr txBox="1">
            <a:spLocks/>
          </p:cNvSpPr>
          <p:nvPr/>
        </p:nvSpPr>
        <p:spPr>
          <a:xfrm>
            <a:off x="8153400" y="1583916"/>
            <a:ext cx="3180071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3.11. Màn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gọi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721" y="2362200"/>
            <a:ext cx="1646063" cy="36579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292315"/>
            <a:ext cx="1646063" cy="36579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0403" y="2292315"/>
            <a:ext cx="1646063" cy="3657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531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E0667-8694-57F8-3270-5893C2B3D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C18D-64DC-EEDC-ECA1-E6E82C81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Ⅲ. THIẾT KẾ GIAO DIỆN VÀ CÀI ĐẶT KIỂM THỬ CHƯƠNG TRÌNH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F9A2-6523-5B1D-6C5A-95E91FF22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7" y="1507715"/>
            <a:ext cx="3262449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3.12</a:t>
            </a:r>
            <a:r>
              <a:rPr lang="en-US" sz="23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Màn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3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844694-304C-8239-1CD9-61DFEE44DE6A}"/>
              </a:ext>
            </a:extLst>
          </p:cNvPr>
          <p:cNvSpPr txBox="1">
            <a:spLocks/>
          </p:cNvSpPr>
          <p:nvPr/>
        </p:nvSpPr>
        <p:spPr>
          <a:xfrm>
            <a:off x="3971102" y="1507714"/>
            <a:ext cx="3981433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3.13. Màn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3E23C-CC90-95A4-44C2-F66B612696C1}"/>
              </a:ext>
            </a:extLst>
          </p:cNvPr>
          <p:cNvSpPr txBox="1">
            <a:spLocks/>
          </p:cNvSpPr>
          <p:nvPr/>
        </p:nvSpPr>
        <p:spPr>
          <a:xfrm>
            <a:off x="7952535" y="1507715"/>
            <a:ext cx="3846839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3.14</a:t>
            </a:r>
            <a:r>
              <a:rPr lang="en-US" sz="23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 Màn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869" y="2300467"/>
            <a:ext cx="1646063" cy="36579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104" y="2300466"/>
            <a:ext cx="1646063" cy="36579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2305084"/>
            <a:ext cx="1646063" cy="3657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825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560E-6027-FACF-B816-675CA5D2E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5EE5-A88A-2D14-31ED-DDB3786B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Ⅲ. THIẾT KẾ GIAO DIỆN VÀ CÀI ĐẶT KIỂM THỬ CHƯƠNG TRÌNH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D24C8-53EB-5655-4C32-BA8C9574B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7" y="1507715"/>
            <a:ext cx="3352801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3.15</a:t>
            </a:r>
            <a:r>
              <a:rPr lang="en-US" sz="20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Màn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vi-VN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699E60-4B69-0F91-66C9-CA2BF0E4AF62}"/>
              </a:ext>
            </a:extLst>
          </p:cNvPr>
          <p:cNvSpPr txBox="1">
            <a:spLocks/>
          </p:cNvSpPr>
          <p:nvPr/>
        </p:nvSpPr>
        <p:spPr>
          <a:xfrm>
            <a:off x="4157952" y="1507714"/>
            <a:ext cx="3548637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3.16. Màn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endParaRPr lang="en-US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7A5AA8-C57B-DC8A-F925-32C6B5FCDE11}"/>
              </a:ext>
            </a:extLst>
          </p:cNvPr>
          <p:cNvSpPr txBox="1">
            <a:spLocks/>
          </p:cNvSpPr>
          <p:nvPr/>
        </p:nvSpPr>
        <p:spPr>
          <a:xfrm>
            <a:off x="8020064" y="1507714"/>
            <a:ext cx="3180071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3.17. Màn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210651"/>
            <a:ext cx="1646063" cy="36579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239" y="2208076"/>
            <a:ext cx="1646063" cy="36579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2208076"/>
            <a:ext cx="1646063" cy="3657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143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1EDAF-F2DF-DE28-DF66-CDE78DF8E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5358-E321-094D-8F8F-00308EA0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Ⅲ. THIẾT KẾ GIAO DIỆN VÀ CÀI ĐẶT KIỂM THỬ CHƯƠNG TRÌNH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8BD41-A8DF-A59D-7765-1E31E51D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08" y="1509905"/>
            <a:ext cx="3498192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3.18</a:t>
            </a:r>
            <a:r>
              <a:rPr lang="en-US" sz="20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Màn </a:t>
            </a:r>
            <a:r>
              <a:rPr lang="en-US" sz="20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thanh toán</a:t>
            </a:r>
            <a:r>
              <a:rPr lang="vi-VN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883AEA-B6C7-0557-B943-3D1108318D4B}"/>
              </a:ext>
            </a:extLst>
          </p:cNvPr>
          <p:cNvSpPr txBox="1">
            <a:spLocks/>
          </p:cNvSpPr>
          <p:nvPr/>
        </p:nvSpPr>
        <p:spPr>
          <a:xfrm>
            <a:off x="4409813" y="1507716"/>
            <a:ext cx="3637272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3.19. Màn hình thành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084DC-1877-FDB8-0C22-F06896CFF94B}"/>
              </a:ext>
            </a:extLst>
          </p:cNvPr>
          <p:cNvSpPr txBox="1">
            <a:spLocks/>
          </p:cNvSpPr>
          <p:nvPr/>
        </p:nvSpPr>
        <p:spPr>
          <a:xfrm>
            <a:off x="8702770" y="1507716"/>
            <a:ext cx="3180071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3.20. Mã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QR</a:t>
            </a: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B58A4D-55C9-158E-D353-7308C5C2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2277035"/>
            <a:ext cx="1775875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72" y="2272100"/>
            <a:ext cx="1646063" cy="36579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968" y="2272100"/>
            <a:ext cx="1646063" cy="3657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262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FBE26-371B-C402-F17D-4FB53EB3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37A6-2D3E-B60C-1BA1-6F5E5A8D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Ⅲ. THIẾT KẾ GIAO DIỆN VÀ CÀI ĐẶT KIỂM THỬ CHƯƠNG TRÌNH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4EDD1-D8AE-ED88-BC9B-1AF484D53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7" y="1507715"/>
            <a:ext cx="3352801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3.21. Màn hình</a:t>
            </a:r>
            <a:r>
              <a:rPr lang="en-US" sz="2000" b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thống kê</a:t>
            </a:r>
            <a:r>
              <a:rPr lang="vi-VN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 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F7FE31-E824-4480-3F16-79A3DC8AE999}"/>
              </a:ext>
            </a:extLst>
          </p:cNvPr>
          <p:cNvSpPr txBox="1">
            <a:spLocks/>
          </p:cNvSpPr>
          <p:nvPr/>
        </p:nvSpPr>
        <p:spPr>
          <a:xfrm>
            <a:off x="4103354" y="1507714"/>
            <a:ext cx="3316013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3.22. Thống kê doanh thu</a:t>
            </a:r>
            <a:endParaRPr lang="en-US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E5786E-945D-C091-2216-E78DD9D931B3}"/>
              </a:ext>
            </a:extLst>
          </p:cNvPr>
          <p:cNvSpPr txBox="1">
            <a:spLocks/>
          </p:cNvSpPr>
          <p:nvPr/>
        </p:nvSpPr>
        <p:spPr>
          <a:xfrm>
            <a:off x="7680016" y="1507714"/>
            <a:ext cx="3858709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3.22. Thống kê số lượng hàng bán</a:t>
            </a:r>
            <a:endParaRPr lang="en-US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294" y="2323722"/>
            <a:ext cx="1646063" cy="36579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022" y="2323722"/>
            <a:ext cx="1646063" cy="36579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2323722"/>
            <a:ext cx="1646063" cy="3657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6844D-8EB6-C649-3CF5-B96FDC680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0B0C-B16C-CADC-034C-5CB6B79A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Ⅲ. THIẾT KẾ GIAO DIỆN VÀ CÀI ĐẶT KIỂM THỬ CHƯƠNG TRÌNH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4D80-1DA8-51DB-25FE-6AD6D4A8B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05" y="1507716"/>
            <a:ext cx="2943395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3.23</a:t>
            </a:r>
            <a:r>
              <a:rPr lang="en-US" sz="20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Chi tiết hóa đơn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4EFBF6-4D57-E320-E330-C9D040C99AB5}"/>
              </a:ext>
            </a:extLst>
          </p:cNvPr>
          <p:cNvSpPr txBox="1">
            <a:spLocks/>
          </p:cNvSpPr>
          <p:nvPr/>
        </p:nvSpPr>
        <p:spPr>
          <a:xfrm>
            <a:off x="4038600" y="1507716"/>
            <a:ext cx="3352800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3.24. Màn hình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0" y="1537212"/>
            <a:ext cx="3429000" cy="2672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3.25. Màn </a:t>
            </a:r>
            <a:r>
              <a:rPr lang="en-US" sz="2000" b="1">
                <a:latin typeface="Times New Roman" panose="02020603050405020304" pitchFamily="18" charset="0"/>
                <a:ea typeface="Times New Roman" panose="02020603050405020304" pitchFamily="18" charset="0"/>
              </a:rPr>
              <a:t>hình sửa nhân viên </a:t>
            </a: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94709"/>
            <a:ext cx="1646063" cy="36579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294708"/>
            <a:ext cx="1646063" cy="36579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355" y="2294707"/>
            <a:ext cx="1646063" cy="3657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826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8B480-13E7-3DEC-CA2F-42C6048FC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4350-53B4-26EF-E509-BDB0C8FA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Ⅲ. THIẾT KẾ GIAO DIỆN VÀ CÀI ĐẶT KIỂM THỬ CHƯƠNG TRÌNH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646D9-E2A2-4A01-17FE-ED2012EE0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05" y="1537212"/>
            <a:ext cx="3629743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3.26</a:t>
            </a:r>
            <a:r>
              <a:rPr lang="en-US" sz="2000" b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b="1">
                <a:latin typeface="Times New Roman" panose="02020603050405020304" pitchFamily="18" charset="0"/>
                <a:ea typeface="Times New Roman" panose="02020603050405020304" pitchFamily="18" charset="0"/>
              </a:rPr>
              <a:t>Màn </a:t>
            </a:r>
            <a:r>
              <a:rPr lang="en-US" sz="2000" b="1">
                <a:latin typeface="Times New Roman" panose="02020603050405020304" pitchFamily="18" charset="0"/>
                <a:ea typeface="Times New Roman" panose="02020603050405020304" pitchFamily="18" charset="0"/>
              </a:rPr>
              <a:t>hình </a:t>
            </a: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thêm </a:t>
            </a:r>
            <a:r>
              <a:rPr lang="en-US" sz="2000" b="1">
                <a:latin typeface="Times New Roman" panose="02020603050405020304" pitchFamily="18" charset="0"/>
                <a:ea typeface="Times New Roman" panose="02020603050405020304" pitchFamily="18" charset="0"/>
              </a:rPr>
              <a:t>nhân </a:t>
            </a:r>
            <a:r>
              <a:rPr lang="en-US" sz="2000" b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56A774-EDF9-5557-ECDA-052E04C1451B}"/>
              </a:ext>
            </a:extLst>
          </p:cNvPr>
          <p:cNvSpPr txBox="1">
            <a:spLocks/>
          </p:cNvSpPr>
          <p:nvPr/>
        </p:nvSpPr>
        <p:spPr>
          <a:xfrm>
            <a:off x="9011929" y="1539401"/>
            <a:ext cx="3180071" cy="4927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4513" indent="-27622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4388" indent="-269875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71BC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3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Về 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tất yếu và vai trò lãnh đạo của Đảng Cộng sản Việt Nam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44" y="2362200"/>
            <a:ext cx="1646063" cy="3657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63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67DA-17F6-1D3E-E977-46BF662D2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FF36-15E5-E1EA-C272-5F21B5C8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838200"/>
            <a:ext cx="11406748" cy="798802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 </a:t>
            </a:r>
            <a:r>
              <a:rPr lang="en-US" sz="2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ker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9CF10-3ABF-C4AA-B095-621558059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26" y="1810573"/>
            <a:ext cx="10873348" cy="323685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ClrTx/>
            </a:pP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nỗ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Huệ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Java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SQLite,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7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b="1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Tx/>
            </a:pP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thao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đáp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17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endParaRPr lang="en-US" sz="17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i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i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33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31" y="2229673"/>
            <a:ext cx="11383738" cy="23986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 CÔ VÀ CÁC BẠN ĐÃ LẮNG NGHE BÀI THUYẾT TRÌNH CỦA NHÓM EM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CD57-2BBE-45FC-B065-2411E86622F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326" y="1958696"/>
            <a:ext cx="10873348" cy="4187707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0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0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endParaRPr lang="en-US" sz="20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20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 </a:t>
            </a:r>
            <a:r>
              <a:rPr lang="en-US" sz="20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ker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</a:t>
            </a:r>
            <a:r>
              <a:rPr lang="en-US" sz="2000" b="1" kern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 sở dữ liệu</a:t>
            </a:r>
            <a:endParaRPr lang="en-US" sz="20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endParaRPr lang="en-US" sz="20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000" b="1" kern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Chương </a:t>
            </a:r>
            <a:r>
              <a:rPr lang="en-US" sz="2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ker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Thiết kế </a:t>
            </a:r>
            <a:r>
              <a:rPr lang="en-US" sz="2000" b="1" ker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kern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 và cài đặt kiểm thử chương trình</a:t>
            </a:r>
            <a:endParaRPr lang="en-US" sz="20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553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626" y="708914"/>
            <a:ext cx="9894374" cy="798802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 Ⅰ. TỔNG QUAN VỀ ỨNG DỤNG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26" y="1507715"/>
            <a:ext cx="11406748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endParaRPr lang="en-US" sz="2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ClrTx/>
            </a:pPr>
            <a:r>
              <a:rPr lang="en-US" sz="2300" kern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ClrTx/>
            </a:pP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ClrTx/>
            </a:pP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ClrTx/>
            </a:pP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chép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3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Nhiệm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23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3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endParaRPr lang="en-US" sz="23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ClrTx/>
            </a:pP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ClrTx/>
            </a:pP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Java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ClrTx/>
            </a:pP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SQLite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3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3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kern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300" kern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68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07AE2-AE5E-6644-39A9-A418B8A27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8726-2D5D-7C0F-FAEA-CBF3A935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 Ⅰ. TỔNG QUAN VỀ ỨNG DỤNG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D8ED8-088B-0791-72F7-CE4E142D9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1578495"/>
            <a:ext cx="11406748" cy="492769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endParaRPr lang="en-US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Java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Android.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Android Studio.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SQLite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en-US" sz="2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sz="1800" kern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600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4D29-1789-C03F-1596-E3E265AE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815B-3D90-821D-47BD-D1488FD0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685800"/>
            <a:ext cx="10580174" cy="660812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</a:t>
            </a:r>
            <a:r>
              <a:rPr lang="en-US" sz="2700" b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 </a:t>
            </a:r>
            <a:r>
              <a:rPr lang="en-US" sz="2700" b="1" kern="10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 </a:t>
            </a:r>
            <a:r>
              <a:rPr lang="en-US" sz="27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 KẾT </a:t>
            </a:r>
            <a:r>
              <a:rPr lang="en-US" sz="2700" b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 </a:t>
            </a:r>
            <a: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THỐNG VÀ CƠ SỞ DỮ LIỆU</a:t>
            </a:r>
            <a:b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590E23-E116-2B83-903B-74F94B669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1507717"/>
            <a:ext cx="11406748" cy="4512084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 Biểu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a.Giữa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F840E4-5B2C-7F8F-4D69-F99356611602}"/>
              </a:ext>
            </a:extLst>
          </p:cNvPr>
          <p:cNvSpPr txBox="1">
            <a:spLocks/>
          </p:cNvSpPr>
          <p:nvPr/>
        </p:nvSpPr>
        <p:spPr>
          <a:xfrm>
            <a:off x="2971800" y="5382104"/>
            <a:ext cx="6248400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kern="10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2.1.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Usecase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512" y="2228196"/>
            <a:ext cx="5966977" cy="3071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092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3952C-761C-DF2D-13CB-03BC3DC2F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20DD-86BD-D19D-995E-7EB81558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685799"/>
            <a:ext cx="10547887" cy="575953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PHÂN TÍCH THIẾT KẾT HỆ THỐNG VÀ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4654F3-4918-F37C-950D-9A41438E9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1507717"/>
            <a:ext cx="11406748" cy="4512084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 Biểu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82C6A7-2CC2-AB54-0214-D13FF034ADA5}"/>
              </a:ext>
            </a:extLst>
          </p:cNvPr>
          <p:cNvSpPr txBox="1">
            <a:spLocks/>
          </p:cNvSpPr>
          <p:nvPr/>
        </p:nvSpPr>
        <p:spPr>
          <a:xfrm>
            <a:off x="2971800" y="5688763"/>
            <a:ext cx="6248400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kern="10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2.2.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Usecase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375" y="2362200"/>
            <a:ext cx="6363251" cy="30122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602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BFA2A-8A58-2498-894C-462B1E872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E99D-507B-7E58-036C-A0778AE16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685800"/>
            <a:ext cx="10134600" cy="570202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PHÂN TÍCH THIẾT KẾT HỆ THỐNG VÀ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924DC4-AB1E-B947-8E31-4A8EE0885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1132433"/>
            <a:ext cx="11406748" cy="4887368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Biểu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A0981E-00B6-3B36-AB3B-425DEAA63988}"/>
              </a:ext>
            </a:extLst>
          </p:cNvPr>
          <p:cNvSpPr txBox="1">
            <a:spLocks/>
          </p:cNvSpPr>
          <p:nvPr/>
        </p:nvSpPr>
        <p:spPr>
          <a:xfrm>
            <a:off x="2971800" y="5789146"/>
            <a:ext cx="6248400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kern="10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2.3.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A11FF-3696-FC26-6FE8-D190D6FAF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9" y="1931235"/>
            <a:ext cx="6705601" cy="3808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76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B91F0-C7DB-2831-C9EB-39542AD3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CBA1-A55F-49EE-937E-36E6FB09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26" y="587520"/>
            <a:ext cx="10744200" cy="656969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CHƯƠNG Ⅱ. PHÂN TÍCH THIẾT KẾT HỆ THỐNG VÀ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C949A0-EA6E-741B-D08B-D05110EFA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26" y="1132433"/>
            <a:ext cx="11406748" cy="4887368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23E32C-46CF-BA20-ADBA-6B057A6C1DB3}"/>
              </a:ext>
            </a:extLst>
          </p:cNvPr>
          <p:cNvSpPr txBox="1">
            <a:spLocks/>
          </p:cNvSpPr>
          <p:nvPr/>
        </p:nvSpPr>
        <p:spPr>
          <a:xfrm>
            <a:off x="2971800" y="5789146"/>
            <a:ext cx="6248400" cy="7988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1800" kern="10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kern="1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2.4.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1F790-87D5-816E-42E5-E41CEE608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334" y="1828800"/>
            <a:ext cx="5533333" cy="39603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72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REFERENCE_ID" val="20386fb9-0767-4217-8e8f-d0989ea777b6"/>
  <p:tag name="ARTICULATE_PRESENTATION_ID" val="12290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TAG_BACKING_FORM_KEY" val="4851666-f:\05.loannp\11.tmh\04_eco101_ktvm\02.baigiang\version2.3\02. file bien tap\01. slide\eco101_bai1_v2.3014112210.pptx"/>
  <p:tag name="ARTICULATE_PRESENTER_VERSION" val="7"/>
  <p:tag name="ARTICULATE_USED_PAGE_ORIENTATION" val="1"/>
  <p:tag name="ARTICULATE_USED_PAGE_SIZE" val="1"/>
  <p:tag name="ARTICULATE_SLIDE_COUNT" val="3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6"/>
  <p:tag name="ARTICULATE_TITLE_TAG" val="BÀI 1: TỔNG QUAN VỀ KINH TẾ HỌC VÀ KINH TẾ HỌC VI MÔ"/>
  <p:tag name="ARTICULATE_NAV_LEVEL" val="1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1"/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NAV_LEVEL" val="2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1"/>
  <p:tag name="TIMELINE" val="7.40/10.50/14.50/18.40"/>
  <p:tag name="ARTICULATE_NAV_LEVEL" val="2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NAV_LEVEL" val="2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TIMELINE" val="26.20/29.50"/>
  <p:tag name="ARTICULATE_NAV_LEVEL" val="4"/>
  <p:tag name="ARTICULATE_SLIDE_PRESENTER_GUID" val="5b38d7c6-ba46-4628-a4fb-f6527bbd711c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"/>
  <p:tag name="ARTICULATE_SLIDE_THUMBNAIL_REFRESH" val="1"/>
</p:tagLst>
</file>

<file path=ppt/theme/theme1.xml><?xml version="1.0" encoding="utf-8"?>
<a:theme xmlns:a="http://schemas.openxmlformats.org/drawingml/2006/main" name="TIM_TempBaiGiangFTU-TOPICA_v1.10181112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M120_ENG101_Unit1A_v1.0021109215" id="{92853FAB-F8CB-4048-A631-0F76FDAE3620}" vid="{04B768C3-89AB-4D41-B456-0C8BCBA2AE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3737</TotalTime>
  <Words>2200</Words>
  <Application>Microsoft Office PowerPoint</Application>
  <PresentationFormat>Widescreen</PresentationFormat>
  <Paragraphs>261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Segoe UI</vt:lpstr>
      <vt:lpstr>Segoe UI Black</vt:lpstr>
      <vt:lpstr>Tahoma</vt:lpstr>
      <vt:lpstr>Times New Roman</vt:lpstr>
      <vt:lpstr>Wingdings</vt:lpstr>
      <vt:lpstr>TIM_TempBaiGiangFTU-TOPICA_v1.1018111222</vt:lpstr>
      <vt:lpstr>BÁO CÁO THỰC HÀNH CÔNG NGHỆ LẬP TRÌNH ĐA NỀN TẢNG CHO ỨNG DỤNG DI ĐỘNG ĐỀ TÀI: QUẢN LÝ QUÁN ĂN VIỆT</vt:lpstr>
      <vt:lpstr>Ý TƯỞNG VÀ MỤC TIÊU CỦA ĐỒ ÁN </vt:lpstr>
      <vt:lpstr>Nội dung đề tài được chia thành các phần sau:</vt:lpstr>
      <vt:lpstr>CHƯƠNG Ⅰ. TỔNG QUAN VỀ ỨNG DỤNG </vt:lpstr>
      <vt:lpstr>CHƯƠNG Ⅰ. TỔNG QUAN VỀ ỨNG DỤNG </vt:lpstr>
      <vt:lpstr>CHƯƠNG Ⅱ. PHÂN TÍCH THIẾT KẾT HỆ THỐNG VÀ CƠ SỞ DỮ LIỆU   </vt:lpstr>
      <vt:lpstr>CHƯƠNG Ⅱ. PHÂN TÍCH THIẾT KẾT HỆ THỐNG VÀ CƠ SỞ DỮ LIỆU</vt:lpstr>
      <vt:lpstr>CHƯƠNG Ⅱ. PHÂN TÍCH THIẾT KẾT HỆ THỐNG VÀ CƠ SỞ DỮ LIỆU</vt:lpstr>
      <vt:lpstr>CHƯƠNG Ⅱ. PHÂN TÍCH THIẾT KẾT HỆ THỐNG VÀ CƠ SỞ DỮ LIỆU</vt:lpstr>
      <vt:lpstr>CHƯƠNG Ⅱ. PHÂN TÍCH THIẾT KẾT HỆ THỐNG VÀ CƠ SỞ DỮ LIỆU</vt:lpstr>
      <vt:lpstr>CHƯƠNG Ⅱ. PHÂN TÍCH THIẾT KẾT HỆ THỐNG VÀ CƠ SỞ DỮ LIỆU</vt:lpstr>
      <vt:lpstr>CHƯƠNG Ⅱ. PHÂN TÍCH THIẾT KẾT HỆ THỐNG VÀ CƠ SỞ DỮ LIỆU</vt:lpstr>
      <vt:lpstr>CHƯƠNG Ⅱ. PHÂN TÍCH THIẾT KẾT HỆ THỐNG VÀ CƠ SỞ DỮ LIỆU</vt:lpstr>
      <vt:lpstr>CHƯƠNG Ⅱ. PHÂN TÍCH THIẾT KẾT HỆ THỐNG VÀ CƠ SỞ DỮ LIỆU</vt:lpstr>
      <vt:lpstr>CHƯƠNG Ⅱ. PHÂN TÍCH THIẾT KẾT HỆ THỐNG VÀ CƠ SỞ DỮ LIỆU</vt:lpstr>
      <vt:lpstr>CHƯƠNG Ⅱ. PHÂN TÍCH THIẾT KẾT HỆ THỐNG VÀ CƠ SỞ DỮ LIỆU</vt:lpstr>
      <vt:lpstr>CHƯƠNG Ⅱ. PHÂN TÍCH THIẾT KẾT HỆ THỐNG VÀ CƠ SỞ DỮ LIỆU</vt:lpstr>
      <vt:lpstr>CHƯƠNG Ⅲ. THIẾT KẾ GIAO DIỆN VÀ CÀI ĐẶT KIỂM THỬ CHƯƠNG TRÌNH </vt:lpstr>
      <vt:lpstr>CHƯƠNG Ⅲ. THIẾT KẾ GIAO DIỆN VÀ CÀI ĐẶT KIỂM THỬ CHƯƠNG TRÌNH </vt:lpstr>
      <vt:lpstr>CHƯƠNG Ⅲ. THIẾT KẾ GIAO DIỆN VÀ CÀI ĐẶT KIỂM THỬ CHƯƠNG TRÌNH </vt:lpstr>
      <vt:lpstr>CHƯƠNG Ⅲ. THIẾT KẾ GIAO DIỆN VÀ CÀI ĐẶT KIỂM THỬ CHƯƠNG TRÌNH </vt:lpstr>
      <vt:lpstr>CHƯƠNG Ⅲ. THIẾT KẾ GIAO DIỆN VÀ CÀI ĐẶT KIỂM THỬ CHƯƠNG TRÌNH </vt:lpstr>
      <vt:lpstr>CHƯƠNG Ⅲ. THIẾT KẾ GIAO DIỆN VÀ CÀI ĐẶT KIỂM THỬ CHƯƠNG TRÌNH </vt:lpstr>
      <vt:lpstr>CHƯƠNG Ⅲ. THIẾT KẾ GIAO DIỆN VÀ CÀI ĐẶT KIỂM THỬ CHƯƠNG TRÌNH </vt:lpstr>
      <vt:lpstr>CHƯƠNG Ⅲ. THIẾT KẾ GIAO DIỆN VÀ CÀI ĐẶT KIỂM THỬ CHƯƠNG TRÌNH </vt:lpstr>
      <vt:lpstr>CHƯƠNG Ⅲ. THIẾT KẾ GIAO DIỆN VÀ CÀI ĐẶT KIỂM THỬ CHƯƠNG TRÌNH </vt:lpstr>
      <vt:lpstr>CHƯƠNG Ⅲ. THIẾT KẾ GIAO DIỆN VÀ CÀI ĐẶT KIỂM THỬ CHƯƠNG TRÌNH </vt:lpstr>
      <vt:lpstr>TỔNG KẾT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ONS_Template_BaiGiangRutGon_v1.0_20220615</dc:title>
  <dc:subject/>
  <dc:creator>Huong Tong</dc:creator>
  <cp:keywords>ONS_Template_BaiGiangRutGon_v1.0_20220615</cp:keywords>
  <dc:description/>
  <cp:lastModifiedBy>LapTop TT</cp:lastModifiedBy>
  <cp:revision>417</cp:revision>
  <cp:lastPrinted>2018-08-05T10:54:54Z</cp:lastPrinted>
  <dcterms:created xsi:type="dcterms:W3CDTF">2014-12-02T02:09:01Z</dcterms:created>
  <dcterms:modified xsi:type="dcterms:W3CDTF">2024-11-16T10:13:10Z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B21CC638-124E-44B6-83A9-45DFCB28D51C</vt:lpwstr>
  </property>
  <property fmtid="{D5CDD505-2E9C-101B-9397-08002B2CF9AE}" pid="3" name="ArticulatePath">
    <vt:lpwstr>ECO101_Bai1_v2.3014112210</vt:lpwstr>
  </property>
  <property fmtid="{D5CDD505-2E9C-101B-9397-08002B2CF9AE}" pid="4" name="ArticulateUseProject">
    <vt:lpwstr>1</vt:lpwstr>
  </property>
  <property fmtid="{D5CDD505-2E9C-101B-9397-08002B2CF9AE}" pid="5" name="ArticulateProjectVersion">
    <vt:lpwstr>7</vt:lpwstr>
  </property>
  <property fmtid="{D5CDD505-2E9C-101B-9397-08002B2CF9AE}" pid="6" name="ArticulateProjectFull">
    <vt:lpwstr>F:\05.Loannp\11.TMH\04_ECO101_KTVM\02.Baigiang\Version2.3\02. File bien tap\01. Slide\ECO101_Bai1_v2.3014112210.ppta</vt:lpwstr>
  </property>
</Properties>
</file>